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f2aa0cba5_0_2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f2aa0cba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f2aa0cba5_0_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f2aa0cba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f2aa0cba5_0_11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f2aa0cba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f2aa0cba5_0_1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f2aa0cba5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5e7cc52f7c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5e7cc52f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e7cc52f7c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e7cc52f7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f2aa0cba5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f2aa0cba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f2aa0cba5_0_7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f2aa0cba5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5f2aa0cba5_0_6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5f2aa0cba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2aa0cba5_0_3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2aa0cba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f2aa0cba5_0_4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f2aa0cba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f2aa0cba5_0_4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f2aa0cba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5f2aa0cba5_0_9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5f2aa0cba5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e7cc52f7c_0_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e7cc52f7c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f2aa0cba5_0_10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f2aa0cba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5.png"/><Relationship Id="rId4" Type="http://schemas.openxmlformats.org/officeDocument/2006/relationships/image" Target="../media/image1.png"/><Relationship Id="rId11" Type="http://schemas.openxmlformats.org/officeDocument/2006/relationships/image" Target="../media/image3.png"/><Relationship Id="rId10" Type="http://schemas.openxmlformats.org/officeDocument/2006/relationships/image" Target="../media/image15.png"/><Relationship Id="rId12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13.png"/><Relationship Id="rId6" Type="http://schemas.openxmlformats.org/officeDocument/2006/relationships/image" Target="../media/image5.png"/><Relationship Id="rId7" Type="http://schemas.openxmlformats.org/officeDocument/2006/relationships/image" Target="../media/image2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3.jpg"/><Relationship Id="rId4" Type="http://schemas.openxmlformats.org/officeDocument/2006/relationships/image" Target="../media/image29.jpg"/><Relationship Id="rId5" Type="http://schemas.openxmlformats.org/officeDocument/2006/relationships/image" Target="../media/image20.jpg"/><Relationship Id="rId6" Type="http://schemas.openxmlformats.org/officeDocument/2006/relationships/image" Target="../media/image30.jpg"/><Relationship Id="rId7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55542" y="354150"/>
            <a:ext cx="9143999" cy="596006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65450" y="3354800"/>
            <a:ext cx="4123200" cy="24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rgbClr val="FFFFFF"/>
                </a:solidFill>
              </a:rPr>
              <a:t>INITIATION WORKSHOP</a:t>
            </a:r>
            <a:endParaRPr sz="5000">
              <a:solidFill>
                <a:srgbClr val="FFFF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5450" y="752200"/>
            <a:ext cx="48958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 rotWithShape="1">
          <a:blip r:embed="rId3">
            <a:alphaModFix/>
          </a:blip>
          <a:srcRect b="17093" l="0" r="0" t="37018"/>
          <a:stretch/>
        </p:blipFill>
        <p:spPr>
          <a:xfrm>
            <a:off x="18875" y="3704450"/>
            <a:ext cx="9144000" cy="314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3162"/>
            <a:ext cx="9144000" cy="6864332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 txBox="1"/>
          <p:nvPr>
            <p:ph idx="1" type="body"/>
          </p:nvPr>
        </p:nvSpPr>
        <p:spPr>
          <a:xfrm>
            <a:off x="291225" y="633608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A86E8"/>
                </a:solidFill>
              </a:rPr>
              <a:t>What</a:t>
            </a:r>
            <a:r>
              <a:rPr lang="en" sz="5000">
                <a:solidFill>
                  <a:srgbClr val="4A86E8"/>
                </a:solidFill>
              </a:rPr>
              <a:t> </a:t>
            </a:r>
            <a:r>
              <a:rPr b="1" lang="en" sz="10000">
                <a:solidFill>
                  <a:srgbClr val="FF00FF"/>
                </a:solidFill>
              </a:rPr>
              <a:t>dreams</a:t>
            </a:r>
            <a:r>
              <a:rPr lang="en" sz="5000">
                <a:solidFill>
                  <a:srgbClr val="4A86E8"/>
                </a:solidFill>
              </a:rPr>
              <a:t> </a:t>
            </a:r>
            <a:endParaRPr sz="5000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A86E8"/>
                </a:solidFill>
              </a:rPr>
              <a:t>do you have for your society </a:t>
            </a:r>
            <a:endParaRPr sz="4000">
              <a:solidFill>
                <a:srgbClr val="4A86E8"/>
              </a:solidFill>
            </a:endParaRPr>
          </a:p>
          <a:p>
            <a:pPr indent="0" lvl="0" marL="0" rtl="0" algn="ctr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4000">
                <a:solidFill>
                  <a:srgbClr val="4A86E8"/>
                </a:solidFill>
              </a:rPr>
              <a:t>and/or school community?</a:t>
            </a:r>
            <a:endParaRPr sz="40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3"/>
          <p:cNvSpPr txBox="1"/>
          <p:nvPr>
            <p:ph idx="1" type="body"/>
          </p:nvPr>
        </p:nvSpPr>
        <p:spPr>
          <a:xfrm>
            <a:off x="0" y="587100"/>
            <a:ext cx="91440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What is your</a:t>
            </a:r>
            <a:r>
              <a:rPr lang="en" sz="4000">
                <a:solidFill>
                  <a:srgbClr val="FF00FF"/>
                </a:solidFill>
              </a:rPr>
              <a:t> name</a:t>
            </a:r>
            <a:r>
              <a:rPr lang="en" sz="4000">
                <a:solidFill>
                  <a:srgbClr val="0000FF"/>
                </a:solidFill>
              </a:rPr>
              <a:t>?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Which is your </a:t>
            </a:r>
            <a:r>
              <a:rPr lang="en" sz="4000">
                <a:solidFill>
                  <a:srgbClr val="FF00FF"/>
                </a:solidFill>
              </a:rPr>
              <a:t>school</a:t>
            </a:r>
            <a:r>
              <a:rPr lang="en" sz="4000">
                <a:solidFill>
                  <a:srgbClr val="0000FF"/>
                </a:solidFill>
              </a:rPr>
              <a:t> or </a:t>
            </a:r>
            <a:r>
              <a:rPr lang="en" sz="4000">
                <a:solidFill>
                  <a:srgbClr val="FF00FF"/>
                </a:solidFill>
              </a:rPr>
              <a:t>community</a:t>
            </a:r>
            <a:r>
              <a:rPr lang="en" sz="4000">
                <a:solidFill>
                  <a:srgbClr val="0000FF"/>
                </a:solidFill>
              </a:rPr>
              <a:t>?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Which emoji represents </a:t>
            </a:r>
            <a:br>
              <a:rPr lang="en" sz="4000">
                <a:solidFill>
                  <a:srgbClr val="0000FF"/>
                </a:solidFill>
              </a:rPr>
            </a:br>
            <a:r>
              <a:rPr lang="en" sz="4000">
                <a:solidFill>
                  <a:srgbClr val="0000FF"/>
                </a:solidFill>
              </a:rPr>
              <a:t>your </a:t>
            </a:r>
            <a:r>
              <a:rPr lang="en" sz="4000">
                <a:solidFill>
                  <a:srgbClr val="FF00FF"/>
                </a:solidFill>
              </a:rPr>
              <a:t>mood</a:t>
            </a:r>
            <a:r>
              <a:rPr lang="en" sz="4000">
                <a:solidFill>
                  <a:srgbClr val="0000FF"/>
                </a:solidFill>
              </a:rPr>
              <a:t> today? 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What </a:t>
            </a:r>
            <a:r>
              <a:rPr lang="en" sz="4000">
                <a:solidFill>
                  <a:srgbClr val="FF00FF"/>
                </a:solidFill>
              </a:rPr>
              <a:t>motivates</a:t>
            </a:r>
            <a:r>
              <a:rPr lang="en" sz="4000">
                <a:solidFill>
                  <a:srgbClr val="0000FF"/>
                </a:solidFill>
              </a:rPr>
              <a:t> you to be here today?</a:t>
            </a:r>
            <a:endParaRPr sz="4000">
              <a:solidFill>
                <a:srgbClr val="0000FF"/>
              </a:solidFill>
            </a:endParaRPr>
          </a:p>
        </p:txBody>
      </p:sp>
      <p:pic>
        <p:nvPicPr>
          <p:cNvPr id="137" name="Google Shape;13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250" y="2943300"/>
            <a:ext cx="3701236" cy="21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0" y="587100"/>
            <a:ext cx="91440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For us, building a </a:t>
            </a:r>
            <a:r>
              <a:rPr b="1" lang="en" sz="4000">
                <a:solidFill>
                  <a:srgbClr val="0000FF"/>
                </a:solidFill>
              </a:rPr>
              <a:t>Learning </a:t>
            </a:r>
            <a:r>
              <a:rPr b="1" lang="en" sz="4000">
                <a:solidFill>
                  <a:srgbClr val="00FFFF"/>
                </a:solidFill>
              </a:rPr>
              <a:t>Community</a:t>
            </a:r>
            <a:r>
              <a:rPr b="1" lang="en" sz="4000">
                <a:solidFill>
                  <a:srgbClr val="0000FF"/>
                </a:solidFill>
              </a:rPr>
              <a:t> </a:t>
            </a:r>
            <a:r>
              <a:rPr lang="en" sz="4000">
                <a:solidFill>
                  <a:srgbClr val="0000FF"/>
                </a:solidFill>
              </a:rPr>
              <a:t>for </a:t>
            </a:r>
            <a:r>
              <a:rPr b="1" lang="en" sz="4000">
                <a:solidFill>
                  <a:srgbClr val="FF00FF"/>
                </a:solidFill>
              </a:rPr>
              <a:t>Peace</a:t>
            </a:r>
            <a:r>
              <a:rPr lang="en" sz="4000">
                <a:solidFill>
                  <a:srgbClr val="0000FF"/>
                </a:solidFill>
              </a:rPr>
              <a:t> means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_________________________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_________________________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0000FF"/>
                </a:solidFill>
              </a:rPr>
              <a:t>_________________________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000">
                <a:solidFill>
                  <a:srgbClr val="0000FF"/>
                </a:solidFill>
              </a:rPr>
              <a:t>_________________________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40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 2</a:t>
            </a:r>
            <a:endParaRPr/>
          </a:p>
        </p:txBody>
      </p:sp>
      <p:sp>
        <p:nvSpPr>
          <p:cNvPr id="148" name="Google Shape;148;p2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314400"/>
            <a:ext cx="8991600" cy="6359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LCP partners &amp; schools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" y="217200"/>
            <a:ext cx="9143998" cy="6467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050" y="307300"/>
            <a:ext cx="4593550" cy="16212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7"/>
          <p:cNvSpPr txBox="1"/>
          <p:nvPr/>
        </p:nvSpPr>
        <p:spPr>
          <a:xfrm>
            <a:off x="5330850" y="1031050"/>
            <a:ext cx="3915000" cy="14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000">
                <a:solidFill>
                  <a:srgbClr val="FF00FF"/>
                </a:solidFill>
              </a:rPr>
              <a:t>Thank you!</a:t>
            </a:r>
            <a:endParaRPr b="1" sz="50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0" l="0" r="0" t="15973"/>
          <a:stretch/>
        </p:blipFill>
        <p:spPr>
          <a:xfrm>
            <a:off x="676250" y="-43750"/>
            <a:ext cx="7791499" cy="4219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8075" y="2700517"/>
            <a:ext cx="990600" cy="59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8275" y="2901390"/>
            <a:ext cx="1419225" cy="1055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2575" y="3515998"/>
            <a:ext cx="14192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31100" y="4486736"/>
            <a:ext cx="1524000" cy="2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6200" y="2816928"/>
            <a:ext cx="503175" cy="4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18500" y="3429000"/>
            <a:ext cx="15430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4"/>
          <p:cNvPicPr preferRelativeResize="0"/>
          <p:nvPr/>
        </p:nvPicPr>
        <p:blipFill rotWithShape="1">
          <a:blip r:embed="rId10">
            <a:alphaModFix/>
          </a:blip>
          <a:srcRect b="1835" l="0" r="64089" t="90525"/>
          <a:stretch/>
        </p:blipFill>
        <p:spPr>
          <a:xfrm>
            <a:off x="3153337" y="6099750"/>
            <a:ext cx="2673375" cy="758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424634" y="3291073"/>
            <a:ext cx="9048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4"/>
          <p:cNvPicPr preferRelativeResize="0"/>
          <p:nvPr/>
        </p:nvPicPr>
        <p:blipFill rotWithShape="1">
          <a:blip r:embed="rId12">
            <a:alphaModFix/>
          </a:blip>
          <a:srcRect b="0" l="75012" r="0" t="88782"/>
          <a:stretch/>
        </p:blipFill>
        <p:spPr>
          <a:xfrm>
            <a:off x="2705228" y="4248301"/>
            <a:ext cx="1362000" cy="81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170550" y="414600"/>
            <a:ext cx="8973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A86E8"/>
                </a:solidFill>
              </a:rPr>
              <a:t>Identify, develop, test and evaluate </a:t>
            </a:r>
            <a:endParaRPr sz="4000">
              <a:solidFill>
                <a:srgbClr val="4A86E8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FF"/>
                </a:solidFill>
              </a:rPr>
              <a:t>Learning Communities for Peace strategies </a:t>
            </a:r>
            <a:r>
              <a:rPr lang="en" sz="4000">
                <a:solidFill>
                  <a:srgbClr val="4A86E8"/>
                </a:solidFill>
              </a:rPr>
              <a:t>steered by 5 primary </a:t>
            </a:r>
            <a:endParaRPr sz="4000">
              <a:solidFill>
                <a:srgbClr val="4A86E8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A86E8"/>
                </a:solidFill>
              </a:rPr>
              <a:t>schools in Croatia, Greece, Sweden and the UK. Support primary schools to build their own unique </a:t>
            </a:r>
            <a:r>
              <a:rPr lang="en" sz="4000">
                <a:solidFill>
                  <a:srgbClr val="FF00FF"/>
                </a:solidFill>
              </a:rPr>
              <a:t>peacebuilding </a:t>
            </a:r>
            <a:endParaRPr sz="4000">
              <a:solidFill>
                <a:srgbClr val="FF00FF"/>
              </a:solidFill>
            </a:endParaRPr>
          </a:p>
          <a:p>
            <a:pPr indent="0" lvl="0" marL="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4000">
                <a:solidFill>
                  <a:srgbClr val="FF00FF"/>
                </a:solidFill>
              </a:rPr>
              <a:t>strategy </a:t>
            </a:r>
            <a:r>
              <a:rPr lang="en" sz="4000">
                <a:solidFill>
                  <a:srgbClr val="4A86E8"/>
                </a:solidFill>
              </a:rPr>
              <a:t>and become </a:t>
            </a:r>
            <a:r>
              <a:rPr lang="en" sz="4000">
                <a:solidFill>
                  <a:srgbClr val="FF00FF"/>
                </a:solidFill>
              </a:rPr>
              <a:t>hubs for peace</a:t>
            </a:r>
            <a:r>
              <a:rPr lang="en" sz="4000">
                <a:solidFill>
                  <a:srgbClr val="4A86E8"/>
                </a:solidFill>
              </a:rPr>
              <a:t> within their community.</a:t>
            </a:r>
            <a:endParaRPr sz="40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631" y="236925"/>
            <a:ext cx="2188150" cy="218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50900" cy="678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850" y="1900000"/>
            <a:ext cx="2371650" cy="241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588" y="1238250"/>
            <a:ext cx="4314825" cy="438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-5205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718250" y="714275"/>
            <a:ext cx="5466725" cy="55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541175" y="1315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Training participants to use and adapt </a:t>
            </a:r>
            <a:r>
              <a:rPr b="1" lang="en" sz="1500">
                <a:solidFill>
                  <a:schemeClr val="dk1"/>
                </a:solidFill>
              </a:rPr>
              <a:t>diverse methodologies </a:t>
            </a:r>
            <a:r>
              <a:rPr lang="en" sz="1500">
                <a:solidFill>
                  <a:schemeClr val="dk1"/>
                </a:solidFill>
              </a:rPr>
              <a:t>such as: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Action research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Dialogic model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Community engagement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Visual Voices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Deliberate Democracy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Design thinking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Restorative Approach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Appreciative Inquiry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How to handle war experience</a:t>
            </a:r>
            <a:endParaRPr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025" y="3814475"/>
            <a:ext cx="4982374" cy="30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400" y="3296175"/>
            <a:ext cx="4833525" cy="36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209625" y="6150"/>
            <a:ext cx="8832300" cy="6010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000"/>
              <a:buChar char="●"/>
            </a:pPr>
            <a:r>
              <a:rPr lang="en" sz="4000">
                <a:solidFill>
                  <a:srgbClr val="4A86E8"/>
                </a:solidFill>
              </a:rPr>
              <a:t>Every LCP develops their own unique </a:t>
            </a:r>
            <a:r>
              <a:rPr lang="en" sz="4000">
                <a:solidFill>
                  <a:srgbClr val="FF00FF"/>
                </a:solidFill>
              </a:rPr>
              <a:t>peacebuilding</a:t>
            </a:r>
            <a:r>
              <a:rPr lang="en" sz="4000">
                <a:solidFill>
                  <a:srgbClr val="4A86E8"/>
                </a:solidFill>
              </a:rPr>
              <a:t> strategy</a:t>
            </a:r>
            <a:endParaRPr sz="4000">
              <a:solidFill>
                <a:srgbClr val="4A86E8"/>
              </a:solidFill>
            </a:endParaRPr>
          </a:p>
          <a:p>
            <a:pPr indent="-482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000"/>
              <a:buChar char="●"/>
            </a:pPr>
            <a:r>
              <a:rPr lang="en" sz="4000">
                <a:solidFill>
                  <a:srgbClr val="4A86E8"/>
                </a:solidFill>
              </a:rPr>
              <a:t>Egalitarian and sustainable </a:t>
            </a:r>
            <a:r>
              <a:rPr lang="en" sz="4000">
                <a:solidFill>
                  <a:srgbClr val="FF00FF"/>
                </a:solidFill>
              </a:rPr>
              <a:t>dialogues</a:t>
            </a:r>
            <a:r>
              <a:rPr lang="en" sz="4000">
                <a:solidFill>
                  <a:srgbClr val="4A86E8"/>
                </a:solidFill>
              </a:rPr>
              <a:t> between all the stakeholders</a:t>
            </a:r>
            <a:endParaRPr sz="4000">
              <a:solidFill>
                <a:srgbClr val="4A86E8"/>
              </a:solidFill>
            </a:endParaRPr>
          </a:p>
          <a:p>
            <a:pPr indent="-482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000"/>
              <a:buChar char="●"/>
            </a:pPr>
            <a:r>
              <a:rPr lang="en" sz="4000">
                <a:solidFill>
                  <a:srgbClr val="FF00FF"/>
                </a:solidFill>
              </a:rPr>
              <a:t>Co-design </a:t>
            </a:r>
            <a:r>
              <a:rPr lang="en" sz="4000">
                <a:solidFill>
                  <a:srgbClr val="4A86E8"/>
                </a:solidFill>
              </a:rPr>
              <a:t>the process to create </a:t>
            </a:r>
            <a:br>
              <a:rPr lang="en" sz="4000">
                <a:solidFill>
                  <a:srgbClr val="4A86E8"/>
                </a:solidFill>
              </a:rPr>
            </a:br>
            <a:r>
              <a:rPr lang="en" sz="4000">
                <a:solidFill>
                  <a:srgbClr val="4A86E8"/>
                </a:solidFill>
              </a:rPr>
              <a:t>and share </a:t>
            </a:r>
            <a:r>
              <a:rPr lang="en" sz="4000">
                <a:solidFill>
                  <a:srgbClr val="FF00FF"/>
                </a:solidFill>
              </a:rPr>
              <a:t>ownership</a:t>
            </a:r>
            <a:endParaRPr sz="4000">
              <a:solidFill>
                <a:srgbClr val="FF00FF"/>
              </a:solidFill>
            </a:endParaRPr>
          </a:p>
          <a:p>
            <a:pPr indent="-482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000"/>
              <a:buChar char="●"/>
            </a:pPr>
            <a:r>
              <a:rPr lang="en" sz="4000">
                <a:solidFill>
                  <a:srgbClr val="4A86E8"/>
                </a:solidFill>
              </a:rPr>
              <a:t>The </a:t>
            </a:r>
            <a:r>
              <a:rPr lang="en" sz="4000">
                <a:solidFill>
                  <a:srgbClr val="FF00FF"/>
                </a:solidFill>
              </a:rPr>
              <a:t>process</a:t>
            </a:r>
            <a:r>
              <a:rPr lang="en" sz="4000">
                <a:solidFill>
                  <a:srgbClr val="4A86E8"/>
                </a:solidFill>
              </a:rPr>
              <a:t> is KEY!</a:t>
            </a:r>
            <a:endParaRPr sz="4000">
              <a:solidFill>
                <a:srgbClr val="4A86E8"/>
              </a:solidFill>
            </a:endParaRPr>
          </a:p>
          <a:p>
            <a:pPr indent="-48260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4000"/>
              <a:buChar char="●"/>
            </a:pPr>
            <a:r>
              <a:rPr lang="en" sz="4000">
                <a:solidFill>
                  <a:srgbClr val="FF00FF"/>
                </a:solidFill>
              </a:rPr>
              <a:t>Action Research</a:t>
            </a:r>
            <a:r>
              <a:rPr lang="en" sz="4000">
                <a:solidFill>
                  <a:srgbClr val="4A86E8"/>
                </a:solidFill>
              </a:rPr>
              <a:t> </a:t>
            </a:r>
            <a:endParaRPr sz="4000">
              <a:solidFill>
                <a:srgbClr val="4A86E8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4A86E8"/>
                </a:solidFill>
              </a:rPr>
              <a:t>= studying your own practice</a:t>
            </a:r>
            <a:endParaRPr sz="4000">
              <a:solidFill>
                <a:srgbClr val="4A86E8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2425"/>
            <a:ext cx="4613374" cy="3075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" y="-50573"/>
            <a:ext cx="5200695" cy="3900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43300" y="-50575"/>
            <a:ext cx="5200701" cy="346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 rotWithShape="1">
          <a:blip r:embed="rId6">
            <a:alphaModFix/>
          </a:blip>
          <a:srcRect b="13066" l="0" r="0" t="0"/>
          <a:stretch/>
        </p:blipFill>
        <p:spPr>
          <a:xfrm>
            <a:off x="3823579" y="3389075"/>
            <a:ext cx="5320420" cy="346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71750" y="2201700"/>
            <a:ext cx="2841375" cy="282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3028600" y="2904075"/>
            <a:ext cx="1925100" cy="14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t</a:t>
            </a:r>
            <a:r>
              <a:rPr lang="en" sz="2000"/>
              <a:t>he case of 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SWEDEN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0" y="587100"/>
            <a:ext cx="91440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What is your</a:t>
            </a:r>
            <a:r>
              <a:rPr lang="en" sz="4000">
                <a:solidFill>
                  <a:srgbClr val="FF00FF"/>
                </a:solidFill>
              </a:rPr>
              <a:t> name</a:t>
            </a:r>
            <a:r>
              <a:rPr lang="en" sz="4000">
                <a:solidFill>
                  <a:srgbClr val="0000FF"/>
                </a:solidFill>
              </a:rPr>
              <a:t>?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Which is your </a:t>
            </a:r>
            <a:r>
              <a:rPr lang="en" sz="4000">
                <a:solidFill>
                  <a:srgbClr val="FF00FF"/>
                </a:solidFill>
              </a:rPr>
              <a:t>school</a:t>
            </a:r>
            <a:r>
              <a:rPr lang="en" sz="4000">
                <a:solidFill>
                  <a:srgbClr val="0000FF"/>
                </a:solidFill>
              </a:rPr>
              <a:t> or </a:t>
            </a:r>
            <a:r>
              <a:rPr lang="en" sz="4000">
                <a:solidFill>
                  <a:srgbClr val="FF00FF"/>
                </a:solidFill>
              </a:rPr>
              <a:t>community</a:t>
            </a:r>
            <a:r>
              <a:rPr lang="en" sz="4000">
                <a:solidFill>
                  <a:srgbClr val="0000FF"/>
                </a:solidFill>
              </a:rPr>
              <a:t>?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Which emoji represents </a:t>
            </a:r>
            <a:br>
              <a:rPr lang="en" sz="4000">
                <a:solidFill>
                  <a:srgbClr val="0000FF"/>
                </a:solidFill>
              </a:rPr>
            </a:br>
            <a:r>
              <a:rPr lang="en" sz="4000">
                <a:solidFill>
                  <a:srgbClr val="0000FF"/>
                </a:solidFill>
              </a:rPr>
              <a:t>your </a:t>
            </a:r>
            <a:r>
              <a:rPr lang="en" sz="4000">
                <a:solidFill>
                  <a:srgbClr val="FF00FF"/>
                </a:solidFill>
              </a:rPr>
              <a:t>mood</a:t>
            </a:r>
            <a:r>
              <a:rPr lang="en" sz="4000">
                <a:solidFill>
                  <a:srgbClr val="0000FF"/>
                </a:solidFill>
              </a:rPr>
              <a:t> today? </a:t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rgbClr val="0000FF"/>
              </a:solidFill>
            </a:endParaRPr>
          </a:p>
          <a:p>
            <a:pPr indent="0" lvl="0" marL="457200" rtl="0" algn="l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rPr lang="en" sz="4000">
                <a:solidFill>
                  <a:srgbClr val="0000FF"/>
                </a:solidFill>
              </a:rPr>
              <a:t>What </a:t>
            </a:r>
            <a:r>
              <a:rPr lang="en" sz="4000">
                <a:solidFill>
                  <a:srgbClr val="FF00FF"/>
                </a:solidFill>
              </a:rPr>
              <a:t>motivates</a:t>
            </a:r>
            <a:r>
              <a:rPr lang="en" sz="4000">
                <a:solidFill>
                  <a:srgbClr val="0000FF"/>
                </a:solidFill>
              </a:rPr>
              <a:t> you to be here today?</a:t>
            </a:r>
            <a:endParaRPr sz="4000">
              <a:solidFill>
                <a:srgbClr val="0000FF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250" y="2943300"/>
            <a:ext cx="3701236" cy="21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